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82" r:id="rId12"/>
    <p:sldId id="270" r:id="rId13"/>
    <p:sldId id="271" r:id="rId14"/>
    <p:sldId id="275" r:id="rId15"/>
    <p:sldId id="276" r:id="rId16"/>
    <p:sldId id="273" r:id="rId17"/>
    <p:sldId id="272" r:id="rId18"/>
    <p:sldId id="274" r:id="rId19"/>
    <p:sldId id="277" r:id="rId20"/>
    <p:sldId id="292" r:id="rId21"/>
    <p:sldId id="289" r:id="rId22"/>
    <p:sldId id="290" r:id="rId23"/>
    <p:sldId id="291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088"/>
    <a:srgbClr val="692756"/>
    <a:srgbClr val="870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A09CC-1826-4F70-8C35-236B08F6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0796A2-136D-4190-8769-4C5D2D971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699123-0D0C-4FD0-A861-0FB59BB6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5CE45B-8642-41D2-91D7-9FCFA235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B17599-10AA-422F-9803-B3591D8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8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D42CA-594F-4ADD-8977-454F89F9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8F76061-7F65-434C-8559-1C9D8B1DC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5F5BB7-E3E0-4250-AD12-73C59A79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795E4F-9634-4CE6-82B6-ED1426BF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9A9669-2868-4FF0-842D-6AB4BE91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9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D65371E-3753-4BA5-8643-C32CEDF49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B6B473-703F-4CC3-B791-FDB831272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0F55B-CF90-43CE-9F51-B684BAE8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A7259B-B425-4D55-96F5-B379F405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314F24-D0FE-4AE7-A48C-CF3DE6D5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4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2A4A2-7397-411B-86D3-A0D101F7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461ACA-AC82-4547-9338-5B4F10E8A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2B1728-267A-4E76-A8DE-C949F072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11DB19-4675-4169-9725-327DF2F5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AA6BAF-38A9-49EF-937D-214057B9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BAFE73-D226-4482-9CFF-B7219C9A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F97610-991D-456A-9BC6-78EC5222B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CE08A3-E50A-4B7A-AE3A-F3BA51F7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BE9467-BBAA-42E7-82A2-6A206706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BCDF1D-4065-42C2-9587-A781FD3E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4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B37678-CCAF-4052-900D-34C4A698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5BDCBF-CC8D-404D-9F89-610D77D57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DE9920-D428-4842-969D-4F7FC18F1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11DE32C-3EEF-4F6D-99C9-E5787B27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D5EACD-F939-40FE-BD68-FE998B0D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697FB6-EF09-4D18-A27A-74B82CC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3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C2A06-1094-49F2-9B50-4FA6B5A9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4DA00-022F-49B6-A419-8430F841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F48541-A264-4C62-928F-B80DBCC06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919CDE-5910-4284-88FD-62F07638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363304C-55B5-4F5D-9B18-DD16FC3AD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6D2C0CD-D7F0-4CCF-8511-45D8F8F6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C55939F-A0B7-49D9-BEBD-A09F3B4C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9EB8160-6ECA-4CF6-9E17-A1BC4D92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9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8F0EB-30F3-4E0C-B241-F7C4FA8D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38F16AE-A371-4306-BDEF-0335E654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4A4F9C-8594-4525-8046-B71EAA1E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84107A3-BC22-4CCA-8A20-C15AFE81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35CF2F-844C-4E68-8710-E507BEEA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6B1DEA7-0804-470B-BC4E-562F8384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6195E6-F6AE-4CB8-9F0A-0C034FE3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E1E6A5-595E-4678-8114-3A20273D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BE25FC-5005-47A1-9CA5-02E6831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7CCAEE1-7892-4F9B-AD21-ED87C7053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542794-DDB2-4AD6-AFC5-A756D249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8A6748-C8F9-441D-B126-34514424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30CEC2-D62F-404F-AF53-5A96B536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1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4B666-0A25-4968-8EE3-3883446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96045C-7D96-4AE7-B61B-724A5F723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C808FB-FD37-4DE1-9AEF-8235327B9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6ACC1B-CE22-4758-8219-896309B9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0759AC-7DD0-464A-9CD3-671DFC90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B669C8-E743-465E-A61B-AEA77767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9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ED9612D-4EEA-4F06-A262-5122659D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B49A38-E614-41F6-9E34-B2237349D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5B32E6-4E7C-4D77-97B4-42011867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D4D5C-6D93-4725-855D-A2273402978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20843F-6762-46D9-82F3-1E794C3B0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08A180-44F1-478C-AF79-F1E36DDFD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7A31D-EFEA-4F7E-8C03-161AB17EE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1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m.wikipedia.org/wiki/Test_se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m.wikipedia.org/wiki/Test_s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cherlund.blogspot.com/2019/06/what-is-deep-learning-deep-learning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ityofelkinswv.com/justice-calls-masks-crucial-reducing-infec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8B3B31-7E73-4480-BBE3-12A0A47760E7}"/>
              </a:ext>
            </a:extLst>
          </p:cNvPr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BFC12D-92D6-43D0-82FC-2AA32C89647C}"/>
              </a:ext>
            </a:extLst>
          </p:cNvPr>
          <p:cNvSpPr/>
          <p:nvPr/>
        </p:nvSpPr>
        <p:spPr>
          <a:xfrm>
            <a:off x="0" y="447675"/>
            <a:ext cx="457200" cy="64103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CBAA710-716F-49BD-B489-A9B10CF19E23}"/>
              </a:ext>
            </a:extLst>
          </p:cNvPr>
          <p:cNvSpPr/>
          <p:nvPr/>
        </p:nvSpPr>
        <p:spPr>
          <a:xfrm>
            <a:off x="457200" y="6396037"/>
            <a:ext cx="11277600" cy="4619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D01075D-0B6C-43A5-BE7B-E6567E624273}"/>
              </a:ext>
            </a:extLst>
          </p:cNvPr>
          <p:cNvSpPr/>
          <p:nvPr/>
        </p:nvSpPr>
        <p:spPr>
          <a:xfrm>
            <a:off x="11734800" y="447674"/>
            <a:ext cx="457200" cy="641032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E7B66F-B9E1-4CC4-A7BF-7C7DD97EDB1D}"/>
              </a:ext>
            </a:extLst>
          </p:cNvPr>
          <p:cNvSpPr txBox="1"/>
          <p:nvPr/>
        </p:nvSpPr>
        <p:spPr>
          <a:xfrm>
            <a:off x="1795462" y="547152"/>
            <a:ext cx="8320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22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VISVESVARAYA </a:t>
            </a:r>
            <a:r>
              <a:rPr lang="en-IN"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</a:t>
            </a:r>
            <a:r>
              <a:rPr lang="en-IN" sz="2200" b="1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“Jnana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Sangama”, Belagavi –</a:t>
            </a:r>
            <a:r>
              <a:rPr lang="en-IN"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590018</a:t>
            </a:r>
            <a:b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xmlns="" id="{CAED2F50-FB1A-4D12-8935-CAE7E2497C1F}"/>
              </a:ext>
            </a:extLst>
          </p:cNvPr>
          <p:cNvSpPr/>
          <p:nvPr/>
        </p:nvSpPr>
        <p:spPr>
          <a:xfrm>
            <a:off x="5431626" y="1279790"/>
            <a:ext cx="921550" cy="996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106A61-3C4B-4383-9D1C-893C33AD5526}"/>
              </a:ext>
            </a:extLst>
          </p:cNvPr>
          <p:cNvSpPr txBox="1"/>
          <p:nvPr/>
        </p:nvSpPr>
        <p:spPr>
          <a:xfrm>
            <a:off x="1438274" y="2224103"/>
            <a:ext cx="8801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b="1" spc="-20" dirty="0">
                <a:latin typeface="Times New Roman"/>
                <a:cs typeface="Times New Roman"/>
              </a:rPr>
              <a:t>VIVEKANANDA INSTITUTE OF TECHNOLOGY</a:t>
            </a:r>
            <a:endParaRPr lang="en-US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pc="-5" dirty="0">
                <a:latin typeface="Times New Roman"/>
                <a:cs typeface="Times New Roman"/>
              </a:rPr>
              <a:t>BANGALORE-560074,</a:t>
            </a:r>
            <a:r>
              <a:rPr lang="en-US" dirty="0">
                <a:latin typeface="Times New Roman"/>
                <a:cs typeface="Times New Roman"/>
              </a:rPr>
              <a:t> Karnataka</a:t>
            </a:r>
          </a:p>
          <a:p>
            <a:pPr algn="ctr">
              <a:lnSpc>
                <a:spcPct val="100000"/>
              </a:lnSpc>
            </a:pPr>
            <a:r>
              <a:rPr lang="en-US" b="1" spc="-25" dirty="0">
                <a:latin typeface="Times New Roman"/>
                <a:cs typeface="Times New Roman"/>
              </a:rPr>
              <a:t>DEPARTMENT </a:t>
            </a:r>
            <a:r>
              <a:rPr lang="en-US" b="1" spc="-5" dirty="0">
                <a:latin typeface="Times New Roman"/>
                <a:cs typeface="Times New Roman"/>
              </a:rPr>
              <a:t>OF </a:t>
            </a:r>
            <a:r>
              <a:rPr lang="en-US" b="1" spc="-15" dirty="0" smtClean="0">
                <a:latin typeface="Times New Roman"/>
                <a:cs typeface="Times New Roman"/>
              </a:rPr>
              <a:t>COMPUTER </a:t>
            </a:r>
            <a:r>
              <a:rPr lang="en-US" b="1" spc="-5" dirty="0">
                <a:latin typeface="Times New Roman"/>
                <a:cs typeface="Times New Roman"/>
              </a:rPr>
              <a:t>SCIENCE </a:t>
            </a:r>
            <a:r>
              <a:rPr lang="en-US" b="1" dirty="0">
                <a:latin typeface="Times New Roman"/>
                <a:cs typeface="Times New Roman"/>
              </a:rPr>
              <a:t>&amp;</a:t>
            </a:r>
            <a:r>
              <a:rPr lang="en-US" b="1" spc="-25" dirty="0">
                <a:latin typeface="Times New Roman"/>
                <a:cs typeface="Times New Roman"/>
              </a:rPr>
              <a:t> </a:t>
            </a:r>
            <a:r>
              <a:rPr lang="en-US" b="1" spc="-5" dirty="0">
                <a:latin typeface="Times New Roman"/>
                <a:cs typeface="Times New Roman"/>
              </a:rPr>
              <a:t>ENGINEERING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CC19B1-8B5A-4EC2-A5FB-9D81CB79802F}"/>
              </a:ext>
            </a:extLst>
          </p:cNvPr>
          <p:cNvSpPr txBox="1"/>
          <p:nvPr/>
        </p:nvSpPr>
        <p:spPr>
          <a:xfrm>
            <a:off x="2076451" y="3147433"/>
            <a:ext cx="787717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9225" marR="1334135" algn="ctr">
              <a:lnSpc>
                <a:spcPct val="100000"/>
              </a:lnSpc>
              <a:spcBef>
                <a:spcPts val="100"/>
              </a:spcBef>
              <a:tabLst>
                <a:tab pos="4153535" algn="l"/>
              </a:tabLst>
            </a:pPr>
            <a:r>
              <a:rPr lang="en-US" sz="1900" b="1" i="1" u="sng" dirty="0">
                <a:latin typeface="Times New Roman"/>
                <a:cs typeface="Times New Roman"/>
              </a:rPr>
              <a:t>Phase2 </a:t>
            </a:r>
            <a:r>
              <a:rPr lang="en-US" sz="1900" b="1" i="1" u="sng" spc="-5" dirty="0">
                <a:latin typeface="Times New Roman"/>
                <a:cs typeface="Times New Roman"/>
              </a:rPr>
              <a:t>P</a:t>
            </a:r>
            <a:r>
              <a:rPr lang="en-US" sz="1900" b="1" i="1" u="sng" spc="-55" dirty="0">
                <a:latin typeface="Times New Roman"/>
                <a:cs typeface="Times New Roman"/>
              </a:rPr>
              <a:t>r</a:t>
            </a:r>
            <a:r>
              <a:rPr lang="en-US" sz="1900" b="1" i="1" u="sng" spc="-5" dirty="0">
                <a:latin typeface="Times New Roman"/>
                <a:cs typeface="Times New Roman"/>
              </a:rPr>
              <a:t>esen</a:t>
            </a:r>
            <a:r>
              <a:rPr lang="en-US" sz="1900" b="1" i="1" u="sng" dirty="0">
                <a:latin typeface="Times New Roman"/>
                <a:cs typeface="Times New Roman"/>
              </a:rPr>
              <a:t>tat</a:t>
            </a:r>
            <a:r>
              <a:rPr lang="en-US" sz="1900" b="1" i="1" u="sng" spc="5" dirty="0">
                <a:latin typeface="Times New Roman"/>
                <a:cs typeface="Times New Roman"/>
              </a:rPr>
              <a:t>i</a:t>
            </a:r>
            <a:r>
              <a:rPr lang="en-US" sz="1900" b="1" i="1" u="sng" spc="-5" dirty="0">
                <a:latin typeface="Times New Roman"/>
                <a:cs typeface="Times New Roman"/>
              </a:rPr>
              <a:t>on On</a:t>
            </a:r>
            <a:r>
              <a:rPr lang="en-US" sz="1900" b="1" i="1" spc="-5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D6B9721-A9DF-44E6-92CF-7CB37B901118}"/>
              </a:ext>
            </a:extLst>
          </p:cNvPr>
          <p:cNvSpPr txBox="1"/>
          <p:nvPr/>
        </p:nvSpPr>
        <p:spPr>
          <a:xfrm>
            <a:off x="579880" y="4125249"/>
            <a:ext cx="577329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r>
              <a:rPr lang="en-US" sz="19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Poorvitha</a:t>
            </a:r>
            <a:r>
              <a:rPr lang="en-US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 R</a:t>
            </a:r>
          </a:p>
          <a:p>
            <a:pPr>
              <a:lnSpc>
                <a:spcPct val="150000"/>
              </a:lnSpc>
            </a:pPr>
            <a:r>
              <a:rPr lang="en-US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Prof. Dept. of CSE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VKIT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A8BAAAB-E35B-41BB-930F-7A26586749A4}"/>
              </a:ext>
            </a:extLst>
          </p:cNvPr>
          <p:cNvSpPr txBox="1"/>
          <p:nvPr/>
        </p:nvSpPr>
        <p:spPr>
          <a:xfrm>
            <a:off x="5343526" y="4008896"/>
            <a:ext cx="61531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1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Mizan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Farooqui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(1VK17CS032)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Prajwal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1VK17CS039)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Roushan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Raja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1VK17CS047)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Sudhanva Shrivallabha Pangari(1VK17CS061)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3E6CE56-8968-49C2-BE6C-7A6B9234C734}"/>
              </a:ext>
            </a:extLst>
          </p:cNvPr>
          <p:cNvSpPr txBox="1"/>
          <p:nvPr/>
        </p:nvSpPr>
        <p:spPr>
          <a:xfrm>
            <a:off x="11677649" y="0"/>
            <a:ext cx="7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DC8FF88-5A1D-4934-B934-E8DD5C3A890A}"/>
              </a:ext>
            </a:extLst>
          </p:cNvPr>
          <p:cNvSpPr txBox="1"/>
          <p:nvPr/>
        </p:nvSpPr>
        <p:spPr>
          <a:xfrm>
            <a:off x="995362" y="3576367"/>
            <a:ext cx="1020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83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  <a:endParaRPr lang="en-US" sz="2400" dirty="0">
              <a:solidFill>
                <a:srgbClr val="08308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B8062D-7F0A-40CA-8C8B-40475EE650F7}"/>
              </a:ext>
            </a:extLst>
          </p:cNvPr>
          <p:cNvSpPr txBox="1"/>
          <p:nvPr/>
        </p:nvSpPr>
        <p:spPr>
          <a:xfrm>
            <a:off x="4600575" y="5944997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sng" dirty="0">
                <a:solidFill>
                  <a:srgbClr val="083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Date</a:t>
            </a:r>
            <a:r>
              <a:rPr lang="en-US" sz="1800" b="1" dirty="0">
                <a:solidFill>
                  <a:srgbClr val="083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1" dirty="0" smtClean="0">
                <a:solidFill>
                  <a:srgbClr val="083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r>
              <a:rPr lang="en-US" sz="1800" b="1" dirty="0" smtClean="0">
                <a:solidFill>
                  <a:srgbClr val="0830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-08-2021</a:t>
            </a:r>
            <a:endParaRPr lang="en-US" sz="1800" b="1" dirty="0">
              <a:solidFill>
                <a:srgbClr val="0830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6125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F9A572-E436-4D5A-914A-4C473B107D6E}"/>
              </a:ext>
            </a:extLst>
          </p:cNvPr>
          <p:cNvSpPr txBox="1"/>
          <p:nvPr/>
        </p:nvSpPr>
        <p:spPr>
          <a:xfrm>
            <a:off x="566738" y="685501"/>
            <a:ext cx="407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DCF5B98-B69E-4694-B00E-64C0E390D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94" y="1039583"/>
            <a:ext cx="2866025" cy="571500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F061DFF-F4F4-403C-BA68-7601929E0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94" y="1894697"/>
            <a:ext cx="2866023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D053B27-860B-4F3A-AEF0-2A501AF8E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94" y="2748872"/>
            <a:ext cx="2866019" cy="5715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1D346DB-4867-4B09-B62C-F982E493A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94" y="3689704"/>
            <a:ext cx="2866017" cy="571500"/>
          </a:xfrm>
          <a:prstGeom prst="roundRect">
            <a:avLst>
              <a:gd name="adj" fmla="val 16667"/>
            </a:avLst>
          </a:prstGeom>
          <a:solidFill>
            <a:srgbClr val="8EAAD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94F2557B-92BF-454D-89A0-D6DAF5E2C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96" y="4579681"/>
            <a:ext cx="2866015" cy="5715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F1D6DD50-100C-4A1E-91C2-54F3393B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903" y="5480279"/>
            <a:ext cx="2866008" cy="67627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PREDICTING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1440E8C-1981-4315-AE87-F41734C33358}"/>
              </a:ext>
            </a:extLst>
          </p:cNvPr>
          <p:cNvCxnSpPr/>
          <p:nvPr/>
        </p:nvCxnSpPr>
        <p:spPr>
          <a:xfrm>
            <a:off x="5810250" y="1611083"/>
            <a:ext cx="0" cy="28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C65AFB86-85C8-49BD-BA09-7812485BAA1F}"/>
              </a:ext>
            </a:extLst>
          </p:cNvPr>
          <p:cNvCxnSpPr/>
          <p:nvPr/>
        </p:nvCxnSpPr>
        <p:spPr>
          <a:xfrm>
            <a:off x="5810250" y="2466197"/>
            <a:ext cx="0" cy="28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A52F38A-6389-426C-9137-2CD1A83665DE}"/>
              </a:ext>
            </a:extLst>
          </p:cNvPr>
          <p:cNvCxnSpPr>
            <a:cxnSpLocks/>
          </p:cNvCxnSpPr>
          <p:nvPr/>
        </p:nvCxnSpPr>
        <p:spPr>
          <a:xfrm>
            <a:off x="5810250" y="3320372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DDECD1D-BA8F-48F9-A2C1-43EE65FC6B6C}"/>
              </a:ext>
            </a:extLst>
          </p:cNvPr>
          <p:cNvCxnSpPr>
            <a:cxnSpLocks/>
          </p:cNvCxnSpPr>
          <p:nvPr/>
        </p:nvCxnSpPr>
        <p:spPr>
          <a:xfrm>
            <a:off x="5810250" y="4261204"/>
            <a:ext cx="0" cy="31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97307E8-283D-4A14-8F74-87D7E416859A}"/>
              </a:ext>
            </a:extLst>
          </p:cNvPr>
          <p:cNvCxnSpPr>
            <a:cxnSpLocks/>
          </p:cNvCxnSpPr>
          <p:nvPr/>
        </p:nvCxnSpPr>
        <p:spPr>
          <a:xfrm>
            <a:off x="5800725" y="5151181"/>
            <a:ext cx="0" cy="32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0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191B1B-E66E-4240-8795-9C979CF11726}"/>
              </a:ext>
            </a:extLst>
          </p:cNvPr>
          <p:cNvSpPr txBox="1"/>
          <p:nvPr/>
        </p:nvSpPr>
        <p:spPr>
          <a:xfrm>
            <a:off x="295275" y="635307"/>
            <a:ext cx="806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485859-4A47-4D67-9A21-8368171EAD5C}"/>
              </a:ext>
            </a:extLst>
          </p:cNvPr>
          <p:cNvSpPr txBox="1"/>
          <p:nvPr/>
        </p:nvSpPr>
        <p:spPr>
          <a:xfrm>
            <a:off x="295275" y="1216057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01F555-619E-467D-A43F-C7ACD5D7A18B}"/>
              </a:ext>
            </a:extLst>
          </p:cNvPr>
          <p:cNvSpPr txBox="1"/>
          <p:nvPr/>
        </p:nvSpPr>
        <p:spPr>
          <a:xfrm>
            <a:off x="361950" y="1801932"/>
            <a:ext cx="6181725" cy="258532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  Pentium IV 2.4 GHz.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 Disk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  250 GB.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	           :    15 VGA Color.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GB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Mouse                          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Optical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Keyboard                     :     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Multimedia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C9944F-2F9B-46FE-A2FC-C5AEB63C26D9}"/>
              </a:ext>
            </a:extLst>
          </p:cNvPr>
          <p:cNvSpPr txBox="1"/>
          <p:nvPr/>
        </p:nvSpPr>
        <p:spPr>
          <a:xfrm>
            <a:off x="6677025" y="1216057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F1C120-E5ED-4F55-A9FD-78B3B238C376}"/>
              </a:ext>
            </a:extLst>
          </p:cNvPr>
          <p:cNvSpPr txBox="1"/>
          <p:nvPr/>
        </p:nvSpPr>
        <p:spPr>
          <a:xfrm>
            <a:off x="6677025" y="1854756"/>
            <a:ext cx="5381625" cy="145680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00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 : Windows XP Professional /    			           Windows7 or More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100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Coding Language    :   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Python, MEAN Stack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1000"/>
              </a:spcAft>
              <a:buFont typeface="Wingdings 3" panose="05040102010807070707" pitchFamily="18" charset="2"/>
              <a:buChar char="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                          :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PyCharm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3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7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22E547-D108-478A-9CC6-BD28483A2E92}"/>
              </a:ext>
            </a:extLst>
          </p:cNvPr>
          <p:cNvSpPr txBox="1"/>
          <p:nvPr/>
        </p:nvSpPr>
        <p:spPr>
          <a:xfrm>
            <a:off x="466725" y="764812"/>
            <a:ext cx="477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CB69F3-9121-4F0E-987E-806F18FFA761}"/>
              </a:ext>
            </a:extLst>
          </p:cNvPr>
          <p:cNvSpPr txBox="1"/>
          <p:nvPr/>
        </p:nvSpPr>
        <p:spPr>
          <a:xfrm>
            <a:off x="928687" y="1395754"/>
            <a:ext cx="360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4AF90A-C73B-49D5-B692-C748B0536122}"/>
              </a:ext>
            </a:extLst>
          </p:cNvPr>
          <p:cNvSpPr txBox="1"/>
          <p:nvPr/>
        </p:nvSpPr>
        <p:spPr>
          <a:xfrm>
            <a:off x="1219200" y="1923617"/>
            <a:ext cx="93154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7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 of the Face mask detection model begins with collection of data.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7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data set ,train data on people who use mask and who do not.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7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will  differentiate between people wearing masks and not wearing masks.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A8E55E-DA62-40AC-86D1-FE5151A2D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62" y="3480237"/>
            <a:ext cx="2196123" cy="269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F6E38F1-EAB9-4673-BBD5-B1E6CB0E6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3480238"/>
            <a:ext cx="2314576" cy="2642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46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38150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7F52934-174A-4539-8168-1C549FF1CF61}"/>
              </a:ext>
            </a:extLst>
          </p:cNvPr>
          <p:cNvSpPr txBox="1"/>
          <p:nvPr/>
        </p:nvSpPr>
        <p:spPr>
          <a:xfrm>
            <a:off x="695325" y="1089244"/>
            <a:ext cx="477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1400D0-522B-4855-A19A-703B708A769C}"/>
              </a:ext>
            </a:extLst>
          </p:cNvPr>
          <p:cNvSpPr txBox="1"/>
          <p:nvPr/>
        </p:nvSpPr>
        <p:spPr>
          <a:xfrm>
            <a:off x="695325" y="1801011"/>
            <a:ext cx="7219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5079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pre-processing phase is a phase before the training and testing of the data.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in the pre-processing which are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Resizing image size.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Converting the image to the array. 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Pre-processing input using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V2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14AAF-AECD-40D0-9D9E-7ADDD549F219}"/>
              </a:ext>
            </a:extLst>
          </p:cNvPr>
          <p:cNvSpPr txBox="1"/>
          <p:nvPr/>
        </p:nvSpPr>
        <p:spPr>
          <a:xfrm>
            <a:off x="466725" y="764812"/>
            <a:ext cx="477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223DB8-5759-4473-B676-6B040FCE4766}"/>
              </a:ext>
            </a:extLst>
          </p:cNvPr>
          <p:cNvSpPr txBox="1"/>
          <p:nvPr/>
        </p:nvSpPr>
        <p:spPr>
          <a:xfrm>
            <a:off x="938212" y="1595809"/>
            <a:ext cx="103155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pre- processing phase, the data is split into two batches, which are training data namely 75 percent and the rest is testing data. </a:t>
            </a:r>
          </a:p>
          <a:p>
            <a:pPr marL="412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batch is containing both of with-mask and without-mask images.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6782AC7-66DD-4E81-B2ED-5955AF7DA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b="53451"/>
          <a:stretch/>
        </p:blipFill>
        <p:spPr>
          <a:xfrm>
            <a:off x="2414588" y="3565579"/>
            <a:ext cx="6619944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80CBC4A-A3AA-4F83-8A28-B9C962149E0F}"/>
              </a:ext>
            </a:extLst>
          </p:cNvPr>
          <p:cNvSpPr txBox="1"/>
          <p:nvPr/>
        </p:nvSpPr>
        <p:spPr>
          <a:xfrm>
            <a:off x="504825" y="870166"/>
            <a:ext cx="61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4. </a:t>
            </a:r>
            <a:r>
              <a:rPr lang="en-US" sz="24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BUILDING THE  MODEL </a:t>
            </a:r>
            <a:endParaRPr lang="en-US" sz="2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51BBA4-1015-4E8A-97A5-6D0EA38579CC}"/>
              </a:ext>
            </a:extLst>
          </p:cNvPr>
          <p:cNvSpPr txBox="1"/>
          <p:nvPr/>
        </p:nvSpPr>
        <p:spPr>
          <a:xfrm>
            <a:off x="581025" y="1576799"/>
            <a:ext cx="8629650" cy="32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>
              <a:lnSpc>
                <a:spcPct val="150000"/>
              </a:lnSpc>
              <a:buClr>
                <a:schemeClr val="bg1"/>
              </a:buClr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   There are six steps in building the model which are 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Constructing the training image generator for augmentation. 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The base model with Convolution Neural Network.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Adding model parameters.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Compiling the model.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Training the model.</a:t>
            </a: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Saving the model for the future prediction process.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68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72DF08-C1FA-4A3F-904A-0279AB97160E}"/>
              </a:ext>
            </a:extLst>
          </p:cNvPr>
          <p:cNvSpPr txBox="1"/>
          <p:nvPr/>
        </p:nvSpPr>
        <p:spPr>
          <a:xfrm>
            <a:off x="409575" y="675672"/>
            <a:ext cx="695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PREDICTING THE MODEL 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6605B1-5883-4955-9293-3503DD373312}"/>
              </a:ext>
            </a:extLst>
          </p:cNvPr>
          <p:cNvSpPr txBox="1"/>
          <p:nvPr/>
        </p:nvSpPr>
        <p:spPr>
          <a:xfrm>
            <a:off x="652462" y="1353880"/>
            <a:ext cx="103155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sure the model can predict well, the first step is making predictions on the testing set.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the input data from the saved model.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input image that has been processed using a previously built model.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Validates if the Mask is Present or not.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6D0FF6-EF29-490C-A5D1-C11F469E2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t="47856"/>
          <a:stretch/>
        </p:blipFill>
        <p:spPr>
          <a:xfrm>
            <a:off x="2109788" y="3569871"/>
            <a:ext cx="6619944" cy="15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3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831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B03E5-64C5-4D50-A26B-E4F258069D48}"/>
              </a:ext>
            </a:extLst>
          </p:cNvPr>
          <p:cNvSpPr txBox="1"/>
          <p:nvPr/>
        </p:nvSpPr>
        <p:spPr>
          <a:xfrm>
            <a:off x="271462" y="693091"/>
            <a:ext cx="492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 </a:t>
            </a:r>
            <a:r>
              <a:rPr lang="en-US" sz="24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Light"/>
              </a:rPr>
              <a:t>Convolutional Neural Network </a:t>
            </a:r>
            <a:endParaRPr lang="en-US" sz="2400" u="sng" dirty="0"/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8" y="1249935"/>
            <a:ext cx="10315630" cy="481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8582B0-64CE-43CB-8F07-3D8991E162AA}"/>
              </a:ext>
            </a:extLst>
          </p:cNvPr>
          <p:cNvSpPr txBox="1"/>
          <p:nvPr/>
        </p:nvSpPr>
        <p:spPr>
          <a:xfrm>
            <a:off x="400050" y="679877"/>
            <a:ext cx="993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F915E6-58D5-4E4D-ACC2-B569CC27E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15027" r="17270" b="24263"/>
          <a:stretch/>
        </p:blipFill>
        <p:spPr>
          <a:xfrm>
            <a:off x="1580302" y="2196650"/>
            <a:ext cx="3118396" cy="28960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DAB778-67C8-4D4A-BE43-6F447BC54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t="18859" r="18650" b="20459"/>
          <a:stretch/>
        </p:blipFill>
        <p:spPr>
          <a:xfrm>
            <a:off x="6279000" y="2195093"/>
            <a:ext cx="3194425" cy="2912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A1A947-0995-4477-8B41-31EB527CC37A}"/>
              </a:ext>
            </a:extLst>
          </p:cNvPr>
          <p:cNvSpPr txBox="1"/>
          <p:nvPr/>
        </p:nvSpPr>
        <p:spPr>
          <a:xfrm>
            <a:off x="2000251" y="5346160"/>
            <a:ext cx="25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1: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ECC364-F60F-4E74-BEB9-C2C2126E78D0}"/>
              </a:ext>
            </a:extLst>
          </p:cNvPr>
          <p:cNvSpPr txBox="1"/>
          <p:nvPr/>
        </p:nvSpPr>
        <p:spPr>
          <a:xfrm>
            <a:off x="923925" y="1366751"/>
            <a:ext cx="40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FACED 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1FB8B2-108F-44BC-967F-E872EF66FC16}"/>
              </a:ext>
            </a:extLst>
          </p:cNvPr>
          <p:cNvSpPr txBox="1"/>
          <p:nvPr/>
        </p:nvSpPr>
        <p:spPr>
          <a:xfrm>
            <a:off x="6496052" y="5336261"/>
            <a:ext cx="289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2: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MASK</a:t>
            </a:r>
          </a:p>
        </p:txBody>
      </p:sp>
    </p:spTree>
    <p:extLst>
      <p:ext uri="{BB962C8B-B14F-4D97-AF65-F5344CB8AC3E}">
        <p14:creationId xmlns:p14="http://schemas.microsoft.com/office/powerpoint/2010/main" val="3506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68B7E7-06B1-44B8-A157-87E43BBD454C}"/>
              </a:ext>
            </a:extLst>
          </p:cNvPr>
          <p:cNvSpPr txBox="1"/>
          <p:nvPr/>
        </p:nvSpPr>
        <p:spPr>
          <a:xfrm>
            <a:off x="745645" y="634050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FACED FRAME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40BC1C-1B92-4B81-80C4-A159C6901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2" b="12879"/>
          <a:stretch/>
        </p:blipFill>
        <p:spPr>
          <a:xfrm>
            <a:off x="1470264" y="1259975"/>
            <a:ext cx="3854527" cy="2182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34AF52F-BA17-468D-ACF5-2BF9E644D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3824"/>
          <a:stretch/>
        </p:blipFill>
        <p:spPr>
          <a:xfrm>
            <a:off x="6776976" y="1227034"/>
            <a:ext cx="4084759" cy="2167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3ACF84-06A5-4622-B201-FCD20093C8BC}"/>
              </a:ext>
            </a:extLst>
          </p:cNvPr>
          <p:cNvSpPr txBox="1"/>
          <p:nvPr/>
        </p:nvSpPr>
        <p:spPr>
          <a:xfrm>
            <a:off x="2166004" y="5761293"/>
            <a:ext cx="869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3: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Output of Multiple Faces in a single frame with and without mask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640BC1C-1B92-4B81-80C4-A159C69012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52" y="3578810"/>
            <a:ext cx="3466295" cy="2182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1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5267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9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6125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0FFE07F-7EFB-4043-B3C6-3D1944B5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895974" y="1169043"/>
            <a:ext cx="6096000" cy="45778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732032-9E43-46DB-9BFF-64FE0D7BCA59}"/>
              </a:ext>
            </a:extLst>
          </p:cNvPr>
          <p:cNvSpPr txBox="1"/>
          <p:nvPr/>
        </p:nvSpPr>
        <p:spPr>
          <a:xfrm>
            <a:off x="376238" y="622606"/>
            <a:ext cx="543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8BFF9E-FCD8-43DC-A3E4-18BF87AF3ED8}"/>
              </a:ext>
            </a:extLst>
          </p:cNvPr>
          <p:cNvSpPr txBox="1"/>
          <p:nvPr/>
        </p:nvSpPr>
        <p:spPr>
          <a:xfrm>
            <a:off x="742950" y="1271666"/>
            <a:ext cx="46767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ABSTRACT</a:t>
            </a:r>
            <a:endParaRPr lang="en-IN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EXISTING AND </a:t>
            </a: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ARCHITECTURE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FLOW CHART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REQUIREMENTS 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8582B0-64CE-43CB-8F07-3D8991E162AA}"/>
              </a:ext>
            </a:extLst>
          </p:cNvPr>
          <p:cNvSpPr txBox="1"/>
          <p:nvPr/>
        </p:nvSpPr>
        <p:spPr>
          <a:xfrm>
            <a:off x="400050" y="679877"/>
            <a:ext cx="993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2835" y="1358085"/>
            <a:ext cx="52975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5079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MEAN Stack to develop the user interface.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 -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(Database)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- Express Framework (Web Framework for node)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Angular Framework (User Interface)</a:t>
            </a:r>
          </a:p>
          <a:p>
            <a:pPr marL="742950" lvl="1" indent="-28575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- Node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(Backend Server)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75" y="1510874"/>
            <a:ext cx="5520475" cy="3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40BC1C-1B92-4B81-80C4-A159C6901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75" y="960850"/>
            <a:ext cx="10144650" cy="4621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3ACF84-06A5-4622-B201-FCD20093C8BC}"/>
              </a:ext>
            </a:extLst>
          </p:cNvPr>
          <p:cNvSpPr txBox="1"/>
          <p:nvPr/>
        </p:nvSpPr>
        <p:spPr>
          <a:xfrm>
            <a:off x="1635990" y="5925729"/>
            <a:ext cx="869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 Main Page of the Application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40BC1C-1B92-4B81-80C4-A159C6901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93" y="824000"/>
            <a:ext cx="9641213" cy="4834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3ACF84-06A5-4622-B201-FCD20093C8BC}"/>
              </a:ext>
            </a:extLst>
          </p:cNvPr>
          <p:cNvSpPr txBox="1"/>
          <p:nvPr/>
        </p:nvSpPr>
        <p:spPr>
          <a:xfrm>
            <a:off x="1635988" y="5741063"/>
            <a:ext cx="869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Mask Detection System Page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640BC1C-1B92-4B81-80C4-A159C6901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91" y="916388"/>
            <a:ext cx="9818217" cy="47164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3ACF84-06A5-4622-B201-FCD20093C8BC}"/>
              </a:ext>
            </a:extLst>
          </p:cNvPr>
          <p:cNvSpPr txBox="1"/>
          <p:nvPr/>
        </p:nvSpPr>
        <p:spPr>
          <a:xfrm>
            <a:off x="1635988" y="5741063"/>
            <a:ext cx="869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6: Identity details of the people detected without mask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3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-1" y="428625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CSE,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FD6DDB-F9CF-4D61-A7D8-6907D0829288}"/>
              </a:ext>
            </a:extLst>
          </p:cNvPr>
          <p:cNvSpPr txBox="1"/>
          <p:nvPr/>
        </p:nvSpPr>
        <p:spPr>
          <a:xfrm>
            <a:off x="485775" y="78941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6A47A6-50D0-412C-A3A4-562055EDEC8A}"/>
              </a:ext>
            </a:extLst>
          </p:cNvPr>
          <p:cNvSpPr txBox="1"/>
          <p:nvPr/>
        </p:nvSpPr>
        <p:spPr>
          <a:xfrm>
            <a:off x="722709" y="1620411"/>
            <a:ext cx="111359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can be  able to generate accurate face masks for human objects from RGB channel images containing localized objects. </a:t>
            </a:r>
          </a:p>
          <a:p>
            <a:pPr algn="just"/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demonstrated our results on Multi Human Parsing Dataset with mean pixel level accuracy.</a:t>
            </a:r>
          </a:p>
          <a:p>
            <a:pPr algn="just"/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the problem of erroneous predictions has been solved and a proper bounding box has been drawn around the segmented region.</a:t>
            </a:r>
          </a:p>
          <a:p>
            <a:pPr algn="just"/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Proposed network can detect non frontal faces and multiple faces from single image.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method can find applications in advanced tasks such as facial part detection.</a:t>
            </a:r>
          </a:p>
        </p:txBody>
      </p:sp>
    </p:spTree>
    <p:extLst>
      <p:ext uri="{BB962C8B-B14F-4D97-AF65-F5344CB8AC3E}">
        <p14:creationId xmlns:p14="http://schemas.microsoft.com/office/powerpoint/2010/main" val="17720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-1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18852A-0673-43FB-A804-FBBF4EF2D0F8}"/>
              </a:ext>
            </a:extLst>
          </p:cNvPr>
          <p:cNvSpPr txBox="1"/>
          <p:nvPr/>
        </p:nvSpPr>
        <p:spPr>
          <a:xfrm>
            <a:off x="685800" y="682739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C0E57E-9628-4843-B3AE-128E7C3D03D6}"/>
              </a:ext>
            </a:extLst>
          </p:cNvPr>
          <p:cNvSpPr txBox="1"/>
          <p:nvPr/>
        </p:nvSpPr>
        <p:spPr>
          <a:xfrm>
            <a:off x="685800" y="1261255"/>
            <a:ext cx="11325225" cy="492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Ojala, M. Pietikainen, and T. Maenpaa, “Multiresolution gray-scale and rotation invariant texture classification with local binary patterns,” IEEE Transactions on Pattern Analysis and Machine Intelligence, vol. 24, no. 7, pp. 971–987, July 2002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T.-H. Kim, D.-C. Park, D.-M. Woo, T. Jeong, and S.-Y. Min, “Multi-class classifier-based adaboost algorithm,” in Proceedings of the Second Sinoforeign-interchange Conference on Intelligent Science and Intelligent Data Engineering, ser. IScIDE’11. Berlin, Heidelberg: Springer-Verlag, 2012, pp. 122–127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Viola and M. J. Jones, “Robust real-time face detection,” Int. J. Comput. Vision, vol. 57, no. 2, pp. 137–154, May 2004</a:t>
            </a:r>
          </a:p>
        </p:txBody>
      </p:sp>
    </p:spTree>
    <p:extLst>
      <p:ext uri="{BB962C8B-B14F-4D97-AF65-F5344CB8AC3E}">
        <p14:creationId xmlns:p14="http://schemas.microsoft.com/office/powerpoint/2010/main" val="2094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22F5ED-3FFD-4BE3-B411-4DBE3C767A89}"/>
              </a:ext>
            </a:extLst>
          </p:cNvPr>
          <p:cNvSpPr txBox="1"/>
          <p:nvPr/>
        </p:nvSpPr>
        <p:spPr>
          <a:xfrm>
            <a:off x="1485899" y="1987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PLEASE WEAR MASK AND MAINTAIN SOCIAL DISTANCING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32EBEF-4998-427A-8CCD-02387D95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872047" y="1694340"/>
            <a:ext cx="3876405" cy="34693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04079F7-52E4-4F9B-AB05-4D26DAEDE23F}"/>
              </a:ext>
            </a:extLst>
          </p:cNvPr>
          <p:cNvSpPr txBox="1"/>
          <p:nvPr/>
        </p:nvSpPr>
        <p:spPr>
          <a:xfrm>
            <a:off x="1257300" y="3070762"/>
            <a:ext cx="2762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C32290-6FBB-4E0A-979A-61810DFC20FF}"/>
              </a:ext>
            </a:extLst>
          </p:cNvPr>
          <p:cNvSpPr txBox="1"/>
          <p:nvPr/>
        </p:nvSpPr>
        <p:spPr>
          <a:xfrm>
            <a:off x="8150950" y="3044278"/>
            <a:ext cx="1819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B53591-405B-4FC2-B6FB-B19E361D3405}"/>
              </a:ext>
            </a:extLst>
          </p:cNvPr>
          <p:cNvSpPr txBox="1"/>
          <p:nvPr/>
        </p:nvSpPr>
        <p:spPr>
          <a:xfrm>
            <a:off x="2824027" y="5576530"/>
            <a:ext cx="754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STAY HOME, STAY SAFE</a:t>
            </a:r>
          </a:p>
        </p:txBody>
      </p:sp>
    </p:spTree>
    <p:extLst>
      <p:ext uri="{BB962C8B-B14F-4D97-AF65-F5344CB8AC3E}">
        <p14:creationId xmlns:p14="http://schemas.microsoft.com/office/powerpoint/2010/main" val="8549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41647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39C43D3-8AEA-42C4-AF00-480B87E405E9}"/>
              </a:ext>
            </a:extLst>
          </p:cNvPr>
          <p:cNvSpPr txBox="1"/>
          <p:nvPr/>
        </p:nvSpPr>
        <p:spPr>
          <a:xfrm>
            <a:off x="600075" y="1005959"/>
            <a:ext cx="309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1331A7-C71F-42C1-B404-E2FFC2C16C3C}"/>
              </a:ext>
            </a:extLst>
          </p:cNvPr>
          <p:cNvSpPr txBox="1"/>
          <p:nvPr/>
        </p:nvSpPr>
        <p:spPr>
          <a:xfrm>
            <a:off x="914400" y="1789390"/>
            <a:ext cx="5562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major problem in Face detection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Image processing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Computer vision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Usage of convolutional neural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networks with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V2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Detect Multiple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Faces for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mask in single frame.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 Of Binary face classifier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Recognizing the person identity who has been detected without mask.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05A77E2-B509-4F01-9AAD-BA5503A5B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13167" r="16624" b="13333"/>
          <a:stretch/>
        </p:blipFill>
        <p:spPr>
          <a:xfrm>
            <a:off x="6477000" y="1328738"/>
            <a:ext cx="5029201" cy="4200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599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A0FC9B-5661-4487-920B-9E55EC393189}"/>
              </a:ext>
            </a:extLst>
          </p:cNvPr>
          <p:cNvSpPr txBox="1"/>
          <p:nvPr/>
        </p:nvSpPr>
        <p:spPr>
          <a:xfrm>
            <a:off x="390525" y="8720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7BCBC2-23A6-4DEE-92C9-44326DC462AD}"/>
              </a:ext>
            </a:extLst>
          </p:cNvPr>
          <p:cNvSpPr txBox="1"/>
          <p:nvPr/>
        </p:nvSpPr>
        <p:spPr>
          <a:xfrm>
            <a:off x="538165" y="1782902"/>
            <a:ext cx="6686549" cy="30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47210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41646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FED2DD-7B97-4983-AB1B-E759DD08CDD0}"/>
              </a:ext>
            </a:extLst>
          </p:cNvPr>
          <p:cNvSpPr txBox="1"/>
          <p:nvPr/>
        </p:nvSpPr>
        <p:spPr>
          <a:xfrm>
            <a:off x="547687" y="71664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AA8664-420C-422D-994A-06510A93B638}"/>
              </a:ext>
            </a:extLst>
          </p:cNvPr>
          <p:cNvSpPr txBox="1"/>
          <p:nvPr/>
        </p:nvSpPr>
        <p:spPr>
          <a:xfrm>
            <a:off x="661987" y="1658869"/>
            <a:ext cx="571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selected Face mask detection project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CF8FBB3-2121-4C0B-A746-81182561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3" r="-1"/>
          <a:stretch/>
        </p:blipFill>
        <p:spPr>
          <a:xfrm>
            <a:off x="6212681" y="504407"/>
            <a:ext cx="1524000" cy="1821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0F028C-527C-4939-972C-D0DEEBADA21F}"/>
              </a:ext>
            </a:extLst>
          </p:cNvPr>
          <p:cNvSpPr txBox="1"/>
          <p:nvPr/>
        </p:nvSpPr>
        <p:spPr>
          <a:xfrm>
            <a:off x="390525" y="2550916"/>
            <a:ext cx="7877175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pc="-35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Montserrat Light"/>
              </a:rPr>
              <a:t>T</a:t>
            </a:r>
            <a:r>
              <a:rPr kumimoji="0" lang="en-US" sz="200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sym typeface="Montserrat Light"/>
              </a:rPr>
              <a:t>he unprecedented outbreak of the 2019 novel coronavirus, termed as COVID-19 by the World Health Organization (WHO), has placed numerous governments around the world in a precarious position.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sym typeface="Montserrat Light"/>
              </a:rPr>
              <a:t>Studies have proved that wearing a face mask significantly reduces the risk of viral transmission as well as provides a sense of protection.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spc="-35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Montserrat Light"/>
              </a:rPr>
              <a:t>By using face mask detection project we can detect faces in all public places.</a:t>
            </a:r>
            <a:endParaRPr kumimoji="0" lang="en-US" sz="1900" i="0" u="none" strike="noStrike" kern="0" cap="none" spc="-3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sym typeface="Montserrat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2973ACC-F8EF-4F78-94EB-3CD534EBC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7831" r="3344" b="3242"/>
          <a:stretch/>
        </p:blipFill>
        <p:spPr>
          <a:xfrm>
            <a:off x="8752281" y="2623956"/>
            <a:ext cx="3049194" cy="2900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00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8B7384-F2C3-4E54-81EF-E5B265A6B111}"/>
              </a:ext>
            </a:extLst>
          </p:cNvPr>
          <p:cNvSpPr txBox="1"/>
          <p:nvPr/>
        </p:nvSpPr>
        <p:spPr>
          <a:xfrm>
            <a:off x="329841" y="998114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962338-E359-441E-B264-E1AF4E556437}"/>
              </a:ext>
            </a:extLst>
          </p:cNvPr>
          <p:cNvSpPr txBox="1"/>
          <p:nvPr/>
        </p:nvSpPr>
        <p:spPr>
          <a:xfrm>
            <a:off x="124900" y="1715453"/>
            <a:ext cx="6846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present a method to generate accurate face segmentation masks of any arbitrary size input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is also able to detect facial masks in a single frame.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Combines the technology with 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r>
              <a:rPr kumimoji="0" lang="en-I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I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provide 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details of the person without mask</a:t>
            </a:r>
            <a:r>
              <a:rPr kumimoji="0" lang="en-I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IN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70F7B1-F18C-492E-A26B-E1009912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42"/>
          <a:stretch/>
        </p:blipFill>
        <p:spPr>
          <a:xfrm flipH="1">
            <a:off x="6784258" y="454667"/>
            <a:ext cx="5407742" cy="5948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60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44313" y="-9525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A835FF2-182A-466B-B9D0-258F47E6FD19}"/>
              </a:ext>
            </a:extLst>
          </p:cNvPr>
          <p:cNvSpPr txBox="1"/>
          <p:nvPr/>
        </p:nvSpPr>
        <p:spPr>
          <a:xfrm>
            <a:off x="438150" y="790575"/>
            <a:ext cx="456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F3B40E-F372-4B83-B459-D91528A6BFD3}"/>
              </a:ext>
            </a:extLst>
          </p:cNvPr>
          <p:cNvSpPr txBox="1"/>
          <p:nvPr/>
        </p:nvSpPr>
        <p:spPr>
          <a:xfrm>
            <a:off x="533400" y="1477118"/>
            <a:ext cx="105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MULTI-STAGE CNN ARCHITECTURE FOR FACE MASK DETECTION,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E12C8C-2CD6-4F7F-AC68-65080ED825DD}"/>
              </a:ext>
            </a:extLst>
          </p:cNvPr>
          <p:cNvSpPr txBox="1"/>
          <p:nvPr/>
        </p:nvSpPr>
        <p:spPr>
          <a:xfrm>
            <a:off x="788193" y="1941134"/>
            <a:ext cx="10615613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propose a two-stage architecture for detecting masked and unmasked faces and localizing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stage and</a:t>
            </a:r>
            <a:r>
              <a:rPr lang="en-US" sz="1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 stage detectors.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and RCNN algorithms.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vision.</a:t>
            </a:r>
            <a:r>
              <a:rPr lang="en-US" sz="18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DF8A51-254C-4393-8EB1-04CAFB32CCAF}"/>
              </a:ext>
            </a:extLst>
          </p:cNvPr>
          <p:cNvSpPr txBox="1"/>
          <p:nvPr/>
        </p:nvSpPr>
        <p:spPr>
          <a:xfrm>
            <a:off x="533400" y="3727924"/>
            <a:ext cx="116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FACEMASK DETECTOR USING MACHINE LEARNING AND IMAGE PROCESSING TECHNIQUES, 2020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F5098D-5BCE-43FC-BA06-746D63B4D44A}"/>
              </a:ext>
            </a:extLst>
          </p:cNvPr>
          <p:cNvSpPr txBox="1"/>
          <p:nvPr/>
        </p:nvSpPr>
        <p:spPr>
          <a:xfrm>
            <a:off x="788193" y="4224404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best methodology is CNN and PCA with AAN.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deep learning model(MobileNetV2).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face mask detector over images/live video stream.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0F2DFB-638E-490C-B644-F1FD28647FAA}"/>
              </a:ext>
            </a:extLst>
          </p:cNvPr>
          <p:cNvSpPr txBox="1"/>
          <p:nvPr/>
        </p:nvSpPr>
        <p:spPr>
          <a:xfrm>
            <a:off x="628650" y="785721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8CD598-B931-4D14-9469-6F180901CFF3}"/>
              </a:ext>
            </a:extLst>
          </p:cNvPr>
          <p:cNvSpPr txBox="1"/>
          <p:nvPr/>
        </p:nvSpPr>
        <p:spPr>
          <a:xfrm>
            <a:off x="1000125" y="1463929"/>
            <a:ext cx="8801100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is used to detect the face in an image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face classifier is not implemented in the existing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5FDF56-1867-45C9-952D-4C38BC38C4A6}"/>
              </a:ext>
            </a:extLst>
          </p:cNvPr>
          <p:cNvSpPr txBox="1"/>
          <p:nvPr/>
        </p:nvSpPr>
        <p:spPr>
          <a:xfrm>
            <a:off x="600075" y="2980356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6BA280-B2FB-4B90-9153-36996EA89F4D}"/>
              </a:ext>
            </a:extLst>
          </p:cNvPr>
          <p:cNvSpPr txBox="1"/>
          <p:nvPr/>
        </p:nvSpPr>
        <p:spPr>
          <a:xfrm>
            <a:off x="1000125" y="3658830"/>
            <a:ext cx="110775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proposed with twin objective of creating a Binary face classifier which can recognize faces in any orientation irrespective of alignment and train it in an appropriate neural network to get accurate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Project can detect the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and give the identity details of the person who has been detected without mask.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98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853312-278B-44A7-AD7D-F8E4C417539C}"/>
              </a:ext>
            </a:extLst>
          </p:cNvPr>
          <p:cNvSpPr txBox="1"/>
          <p:nvPr/>
        </p:nvSpPr>
        <p:spPr>
          <a:xfrm>
            <a:off x="676275" y="671211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48BF66-73CE-4616-AE36-1B4FA61A5F85}"/>
              </a:ext>
            </a:extLst>
          </p:cNvPr>
          <p:cNvSpPr txBox="1"/>
          <p:nvPr/>
        </p:nvSpPr>
        <p:spPr>
          <a:xfrm>
            <a:off x="762000" y="1284273"/>
            <a:ext cx="11363324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Face Mask Recognition is developed with a machine learning methods such as Classification and Regression.</a:t>
            </a:r>
            <a:endParaRPr lang="en-US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study conducted its experiments on two original datasets.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first dataset was taken from the </a:t>
            </a:r>
            <a:r>
              <a:rPr kumimoji="0" lang="en-US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ask 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 and </a:t>
            </a:r>
            <a:r>
              <a:rPr lang="en-US" u="sng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Without Mask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dataset used for the training, validation and testing phase.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model can be produced by following some steps which are:</a:t>
            </a:r>
          </a:p>
          <a:p>
            <a:pPr marL="914400" lvl="1" indent="-4572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Collection                                      </a:t>
            </a:r>
          </a:p>
          <a:p>
            <a:pPr marL="914400" lvl="1" indent="-4572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 Processing                                       </a:t>
            </a:r>
          </a:p>
          <a:p>
            <a:pPr marL="914400" lvl="1" indent="-4572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Split Dataset</a:t>
            </a:r>
          </a:p>
          <a:p>
            <a:pPr marL="914400" lvl="1" indent="-4572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Building the model</a:t>
            </a:r>
          </a:p>
          <a:p>
            <a:pPr marL="914400" lvl="1" indent="-457200" defTabSz="457200">
              <a:spcBef>
                <a:spcPts val="100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Testing and prediction model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4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1562C-B7B6-47C1-B9D7-7C20AB4D9D50}"/>
              </a:ext>
            </a:extLst>
          </p:cNvPr>
          <p:cNvSpPr txBox="1"/>
          <p:nvPr/>
        </p:nvSpPr>
        <p:spPr>
          <a:xfrm>
            <a:off x="2733675" y="238125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43ABE8-178C-46E0-A41F-9280D6025246}"/>
              </a:ext>
            </a:extLst>
          </p:cNvPr>
          <p:cNvSpPr txBox="1"/>
          <p:nvPr/>
        </p:nvSpPr>
        <p:spPr>
          <a:xfrm>
            <a:off x="11663362" y="-6996"/>
            <a:ext cx="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212AC0-5B56-4FB6-AEE8-DA1A9409F77D}"/>
              </a:ext>
            </a:extLst>
          </p:cNvPr>
          <p:cNvSpPr txBox="1"/>
          <p:nvPr/>
        </p:nvSpPr>
        <p:spPr>
          <a:xfrm>
            <a:off x="0" y="85336"/>
            <a:ext cx="1175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and Face Recognition Using Machine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3086F77-E391-4999-B20E-17A94197F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0" y="454668"/>
            <a:ext cx="12192000" cy="5974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3F1A7A-395B-4005-8D25-99957575C45C}"/>
              </a:ext>
            </a:extLst>
          </p:cNvPr>
          <p:cNvSpPr txBox="1"/>
          <p:nvPr/>
        </p:nvSpPr>
        <p:spPr>
          <a:xfrm>
            <a:off x="0" y="6403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</a:t>
            </a:r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VKIT                                                                                                                                                               2020-2021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0ED520-45D1-4C73-AE8F-45B350E132B7}"/>
              </a:ext>
            </a:extLst>
          </p:cNvPr>
          <p:cNvSpPr txBox="1"/>
          <p:nvPr/>
        </p:nvSpPr>
        <p:spPr>
          <a:xfrm>
            <a:off x="614362" y="788539"/>
            <a:ext cx="453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 ARCHITECTURE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431" y="1324769"/>
            <a:ext cx="11037193" cy="5078562"/>
          </a:xfrm>
          <a:prstGeom prst="rect">
            <a:avLst/>
          </a:prstGeom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558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1613</Words>
  <Application>Microsoft Office PowerPoint</Application>
  <PresentationFormat>Widescreen</PresentationFormat>
  <Paragraphs>263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Montserrat Light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Nisarga C</dc:creator>
  <cp:lastModifiedBy>hp</cp:lastModifiedBy>
  <cp:revision>44</cp:revision>
  <dcterms:created xsi:type="dcterms:W3CDTF">2021-07-14T21:42:05Z</dcterms:created>
  <dcterms:modified xsi:type="dcterms:W3CDTF">2021-08-09T08:14:52Z</dcterms:modified>
</cp:coreProperties>
</file>